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99" autoAdjust="0"/>
    <p:restoredTop sz="94628" autoAdjust="0"/>
  </p:normalViewPr>
  <p:slideViewPr>
    <p:cSldViewPr>
      <p:cViewPr varScale="1">
        <p:scale>
          <a:sx n="106" d="100"/>
          <a:sy n="106" d="100"/>
        </p:scale>
        <p:origin x="-112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ru-RU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C3429D7E-EE28-4B9E-A973-CE269DA78331}" type="datetimeFigureOut">
              <a:rPr lang="ru-RU"/>
              <a:pPr/>
              <a:t>06.04.2018</a:t>
            </a:fld>
            <a:endParaRPr lang="ru-RU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ru-RU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2B05B412-9A60-46D6-B809-5786BD7C772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C8109F80-762F-4A50-B9EB-13FFD97706DD}" type="datetimeFigureOut">
              <a:rPr lang="ru-RU"/>
              <a:pPr/>
              <a:t>06.04.2018</a:t>
            </a:fld>
            <a:endParaRPr lang="ru-RU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ru-RU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707F33A4-EDF7-4A88-9462-805675175F9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AFEB8-B6D7-4866-881E-9F719D5970C5}" type="datetimeFigureOut">
              <a:rPr lang="ru-RU"/>
              <a:pPr>
                <a:defRPr/>
              </a:pPr>
              <a:t>06.04.2018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FA324-4BC7-4DE2-B0D5-346D0F3E55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BB079-EF33-40E3-84EA-A4057F631E2C}" type="datetimeFigureOut">
              <a:rPr lang="ru-RU"/>
              <a:pPr>
                <a:defRPr/>
              </a:pPr>
              <a:t>06.04.2018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40FE2-7551-4A9C-9179-21B672294A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49167-42AD-43DE-B9C3-ED56811C386C}" type="datetimeFigureOut">
              <a:rPr lang="ru-RU"/>
              <a:pPr>
                <a:defRPr/>
              </a:pPr>
              <a:t>06.04.2018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7A830-6999-4FE1-81AA-8FED8E5FEC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0220D-12BD-441F-97C0-18687CC68D49}" type="datetimeFigureOut">
              <a:rPr lang="ru-RU"/>
              <a:pPr>
                <a:defRPr/>
              </a:pPr>
              <a:t>06.04.2018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4A4B4-B545-4E16-8181-3529D91297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0B19A-4AF3-4C11-AD25-116FF02476F7}" type="datetimeFigureOut">
              <a:rPr lang="ru-RU"/>
              <a:pPr>
                <a:defRPr/>
              </a:pPr>
              <a:t>06.04.2018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5F1FD-D626-48B0-AAC7-4C282ADF99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FDCE8-03A7-4761-AA8F-56BA9F7584D0}" type="datetimeFigureOut">
              <a:rPr lang="ru-RU"/>
              <a:pPr>
                <a:defRPr/>
              </a:pPr>
              <a:t>06.04.2018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75103-1A13-4098-9E6C-6FA493471F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2E564-C6A8-420C-B5FE-151026ECBC62}" type="datetimeFigureOut">
              <a:rPr lang="ru-RU"/>
              <a:pPr>
                <a:defRPr/>
              </a:pPr>
              <a:t>06.04.2018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DE087-126D-44CB-A760-AA6B8E8F99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72069-FA80-4F54-8917-34B93941C60B}" type="datetimeFigureOut">
              <a:rPr lang="ru-RU"/>
              <a:pPr>
                <a:defRPr/>
              </a:pPr>
              <a:t>06.04.2018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0582C-A93E-4E8A-90BD-204EDB05CE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BC121-DF65-4D33-B020-C3950F55939B}" type="datetimeFigureOut">
              <a:rPr lang="ru-RU"/>
              <a:pPr>
                <a:defRPr/>
              </a:pPr>
              <a:t>06.04.2018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591E2-989D-45BC-9668-C080129112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D3AFC-7D33-40B8-8814-695FD19F7E68}" type="datetimeFigureOut">
              <a:rPr lang="ru-RU"/>
              <a:pPr>
                <a:defRPr/>
              </a:pPr>
              <a:t>06.04.2018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C514A-D6E1-435F-B8A1-34E5764622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E2960-77EA-4AC6-8775-881F189C705B}" type="datetimeFigureOut">
              <a:rPr lang="ru-RU"/>
              <a:pPr>
                <a:defRPr/>
              </a:pPr>
              <a:t>06.04.2018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97F31-3AAD-4C96-8520-312EE0D95B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0447DAD-2EDA-47D5-B94D-441FA078F761}" type="datetimeFigureOut">
              <a:rPr lang="ru-RU"/>
              <a:pPr>
                <a:defRPr/>
              </a:pPr>
              <a:t>06.04.2018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9FFA6B0-95A6-4B26-954A-DD8FBA9BAA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Подготовка к ЕГЭ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Грамматические ошибки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1)Малыши были крепкие и </a:t>
            </a:r>
            <a:r>
              <a:rPr lang="ru-RU" u="sng" dirty="0" smtClean="0"/>
              <a:t>веселы</a:t>
            </a:r>
            <a:r>
              <a:rPr lang="ru-RU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2)Я чувствую себя </a:t>
            </a:r>
            <a:r>
              <a:rPr lang="ru-RU" u="sng" dirty="0" smtClean="0"/>
              <a:t>более скромнее</a:t>
            </a:r>
            <a:r>
              <a:rPr lang="ru-RU" dirty="0" smtClean="0"/>
              <a:t> в  этой роли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3)Мы подготовили около</a:t>
            </a:r>
            <a:r>
              <a:rPr lang="ru-RU" u="sng" dirty="0" smtClean="0"/>
              <a:t> </a:t>
            </a:r>
            <a:r>
              <a:rPr lang="ru-RU" u="sng" dirty="0" err="1" smtClean="0"/>
              <a:t>пятиста</a:t>
            </a:r>
            <a:r>
              <a:rPr lang="ru-RU" u="sng" dirty="0" smtClean="0"/>
              <a:t> </a:t>
            </a:r>
            <a:r>
              <a:rPr lang="ru-RU" dirty="0" smtClean="0"/>
              <a:t>специалистов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4) с </a:t>
            </a:r>
            <a:r>
              <a:rPr lang="ru-RU" u="sng" dirty="0" smtClean="0"/>
              <a:t>обоих</a:t>
            </a:r>
            <a:r>
              <a:rPr lang="ru-RU" dirty="0" smtClean="0"/>
              <a:t> сторон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5)с </a:t>
            </a:r>
            <a:r>
              <a:rPr lang="ru-RU" u="sng" dirty="0" smtClean="0"/>
              <a:t>троими</a:t>
            </a:r>
            <a:r>
              <a:rPr lang="ru-RU" dirty="0" smtClean="0"/>
              <a:t> ученицами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6)</a:t>
            </a:r>
            <a:r>
              <a:rPr lang="ru-RU" u="sng" dirty="0" err="1" smtClean="0"/>
              <a:t>ихнии</a:t>
            </a:r>
            <a:r>
              <a:rPr lang="ru-RU" dirty="0" smtClean="0"/>
              <a:t> привычки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u="sng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Грамматические ошибки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1)человек </a:t>
            </a:r>
            <a:r>
              <a:rPr lang="ru-RU" u="sng" dirty="0" smtClean="0"/>
              <a:t>метается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2)</a:t>
            </a:r>
            <a:r>
              <a:rPr lang="ru-RU" u="sng" dirty="0" err="1" smtClean="0"/>
              <a:t>ложит</a:t>
            </a:r>
            <a:r>
              <a:rPr lang="ru-RU" dirty="0" smtClean="0"/>
              <a:t> инструмент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3)буду</a:t>
            </a:r>
            <a:r>
              <a:rPr lang="ru-RU" u="sng" dirty="0" smtClean="0"/>
              <a:t> убираться </a:t>
            </a:r>
            <a:r>
              <a:rPr lang="ru-RU" dirty="0" smtClean="0"/>
              <a:t>в классе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4)охотник шел, </a:t>
            </a:r>
            <a:r>
              <a:rPr lang="ru-RU" u="sng" dirty="0" smtClean="0"/>
              <a:t>озирая</a:t>
            </a:r>
            <a:r>
              <a:rPr lang="ru-RU" dirty="0" smtClean="0"/>
              <a:t> по сторонам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5)Пользуясь этим кремом , ваше лицо надолго сохранит молодость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6)Уезжая из города, мне стало грустно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7)</a:t>
            </a:r>
            <a:r>
              <a:rPr lang="ru-RU" u="sng" dirty="0" smtClean="0"/>
              <a:t>солнечное</a:t>
            </a:r>
            <a:r>
              <a:rPr lang="ru-RU" dirty="0" smtClean="0"/>
              <a:t> Сочи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6"/>
          </a:lnRef>
          <a:fillRef idx="1002">
            <a:schemeClr val="dk2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Синтаксические нормы</a:t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Правильное построение предложений и словосочетаний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Синтаксические ошибки составляют самую большую группу среди грамматических. Из них наиболее частотными являются ошибки в структуре словосочетания.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/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Ошибки в управлении</a:t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Описывают о школьном музее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Запорожцы о чем-то смеются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Жажда к жизни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Мечта к свободе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Больше время уделить на чтение книг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Ему было не совсем удобно докладывать всего того, что говорили ученые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/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Ошибки в управлении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На совещании было обсуждено ряд  важных вопросов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Тютчев тонко чувствовал и писал о красоте природы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 поэме Блока «Двенадцати» не утихают споры до сих пор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 этой статье я обратил внимание на ряд деталей, вызывавшие серьезный интерес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/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Ошибки в управлении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Слушатели передачи ожидали и надеялись на встречу с уважаемыми ими телеведущими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 комедии Чехова  «Вишневом саде» главной темой является судьба России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Те, кто катались в этот день на лыжах, отморозили себе лицо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Мама любит и гордится своим сыном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/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Запомните!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Большинство </a:t>
            </a:r>
            <a:r>
              <a:rPr lang="ru-RU" b="1" i="1" u="sng" dirty="0" smtClean="0">
                <a:solidFill>
                  <a:schemeClr val="accent6">
                    <a:lumMod val="75000"/>
                  </a:schemeClr>
                </a:solidFill>
              </a:rPr>
              <a:t>студентов</a:t>
            </a:r>
            <a:r>
              <a:rPr lang="ru-RU" dirty="0" smtClean="0"/>
              <a:t> (</a:t>
            </a:r>
            <a:r>
              <a:rPr lang="ru-RU" dirty="0" err="1" smtClean="0"/>
              <a:t>одуш</a:t>
            </a:r>
            <a:r>
              <a:rPr lang="ru-RU" dirty="0" smtClean="0"/>
              <a:t>. </a:t>
            </a:r>
            <a:r>
              <a:rPr lang="ru-RU" dirty="0" err="1" smtClean="0"/>
              <a:t>сущ</a:t>
            </a:r>
            <a:r>
              <a:rPr lang="ru-RU" dirty="0" smtClean="0"/>
              <a:t>)  </a:t>
            </a:r>
            <a:r>
              <a:rPr lang="ru-RU" b="1" i="1" u="sng" dirty="0" smtClean="0">
                <a:solidFill>
                  <a:schemeClr val="accent6">
                    <a:lumMod val="75000"/>
                  </a:schemeClr>
                </a:solidFill>
              </a:rPr>
              <a:t>выступили</a:t>
            </a:r>
            <a:r>
              <a:rPr lang="ru-RU" dirty="0" smtClean="0"/>
              <a:t> на семинаре.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Большинство  </a:t>
            </a:r>
            <a:r>
              <a:rPr lang="ru-RU" b="1" i="1" u="sng" dirty="0" smtClean="0">
                <a:solidFill>
                  <a:schemeClr val="accent6">
                    <a:lumMod val="75000"/>
                  </a:schemeClr>
                </a:solidFill>
              </a:rPr>
              <a:t>книг</a:t>
            </a:r>
            <a:r>
              <a:rPr lang="ru-RU" dirty="0" smtClean="0"/>
              <a:t> (</a:t>
            </a:r>
            <a:r>
              <a:rPr lang="ru-RU" dirty="0" err="1" smtClean="0"/>
              <a:t>неодуш.сущ</a:t>
            </a:r>
            <a:r>
              <a:rPr lang="ru-RU" dirty="0" smtClean="0"/>
              <a:t>) </a:t>
            </a:r>
            <a:r>
              <a:rPr lang="ru-RU" b="1" i="1" u="sng" dirty="0" smtClean="0">
                <a:solidFill>
                  <a:schemeClr val="accent6">
                    <a:lumMod val="75000"/>
                  </a:schemeClr>
                </a:solidFill>
              </a:rPr>
              <a:t>выставлено</a:t>
            </a:r>
            <a:r>
              <a:rPr lang="ru-RU" dirty="0" smtClean="0"/>
              <a:t> на продажу.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i="1" u="sng" dirty="0" smtClean="0">
                <a:solidFill>
                  <a:schemeClr val="accent6">
                    <a:lumMod val="75000"/>
                  </a:schemeClr>
                </a:solidFill>
              </a:rPr>
              <a:t>Ряд</a:t>
            </a:r>
            <a:r>
              <a:rPr lang="ru-RU" dirty="0" smtClean="0"/>
              <a:t> учащихся( книг , аудиторий)представля</a:t>
            </a:r>
            <a:r>
              <a:rPr lang="ru-RU" b="1" i="1" u="sng" dirty="0" smtClean="0">
                <a:solidFill>
                  <a:schemeClr val="accent6">
                    <a:lumMod val="75000"/>
                  </a:schemeClr>
                </a:solidFill>
              </a:rPr>
              <a:t>ет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i="1" u="sng" dirty="0" smtClean="0">
                <a:solidFill>
                  <a:schemeClr val="accent6">
                    <a:lumMod val="75000"/>
                  </a:schemeClr>
                </a:solidFill>
              </a:rPr>
              <a:t>Часть</a:t>
            </a:r>
            <a:r>
              <a:rPr lang="ru-RU" dirty="0" smtClean="0"/>
              <a:t> учащихся (книг, аудиторий) рекомендован</a:t>
            </a:r>
            <a:r>
              <a:rPr lang="ru-RU" b="1" i="1" u="sng" dirty="0" smtClean="0">
                <a:solidFill>
                  <a:schemeClr val="accent6">
                    <a:lumMod val="75000"/>
                  </a:schemeClr>
                </a:solidFill>
              </a:rPr>
              <a:t>а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="1" i="1" u="sng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/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Ошибки в построении предложений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 работе я хотел показать </a:t>
            </a:r>
            <a:r>
              <a:rPr lang="ru-RU" i="1" u="sng" dirty="0" smtClean="0"/>
              <a:t>значение спорта и почему я его люблю.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Тема требует </a:t>
            </a:r>
            <a:r>
              <a:rPr lang="ru-RU" i="1" u="sng" dirty="0" smtClean="0"/>
              <a:t>не только </a:t>
            </a:r>
            <a:r>
              <a:rPr lang="ru-RU" dirty="0" smtClean="0"/>
              <a:t>рассказать об одной книге, </a:t>
            </a:r>
            <a:r>
              <a:rPr lang="ru-RU" i="1" u="sng" dirty="0" smtClean="0"/>
              <a:t>но и что </a:t>
            </a:r>
            <a:r>
              <a:rPr lang="ru-RU" dirty="0" smtClean="0"/>
              <a:t>вообще интересного  можно найти в других книгах.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На катке  всегда весело и интересно, хотя, </a:t>
            </a:r>
            <a:r>
              <a:rPr lang="ru-RU" i="1" u="sng" dirty="0" smtClean="0"/>
              <a:t>покатавшись, болят ноги</a:t>
            </a:r>
            <a:r>
              <a:rPr lang="ru-RU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</a:t>
            </a:r>
            <a:r>
              <a:rPr lang="ru-RU" i="1" u="sng" dirty="0" smtClean="0"/>
              <a:t>Присутствующие</a:t>
            </a:r>
            <a:r>
              <a:rPr lang="ru-RU" dirty="0" smtClean="0"/>
              <a:t> студенты </a:t>
            </a:r>
            <a:r>
              <a:rPr lang="ru-RU" i="1" u="sng" dirty="0" smtClean="0"/>
              <a:t>на лекции</a:t>
            </a:r>
            <a:r>
              <a:rPr lang="ru-RU" dirty="0" smtClean="0"/>
              <a:t> были очень внимательны.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/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Запомните!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Деепричастие обозначает действие того же самого предмета или лица ,что и сказуемое: </a:t>
            </a:r>
            <a:r>
              <a:rPr lang="ru-RU" b="1" i="1" u="sng" dirty="0" smtClean="0">
                <a:solidFill>
                  <a:schemeClr val="accent2">
                    <a:lumMod val="75000"/>
                  </a:schemeClr>
                </a:solidFill>
              </a:rPr>
              <a:t>Закончив</a:t>
            </a:r>
            <a:r>
              <a:rPr lang="ru-RU" dirty="0" smtClean="0"/>
              <a:t> школу, </a:t>
            </a:r>
            <a:r>
              <a:rPr lang="ru-RU" b="1" i="1" u="sng" dirty="0" smtClean="0">
                <a:solidFill>
                  <a:schemeClr val="accent2">
                    <a:lumMod val="75000"/>
                  </a:schemeClr>
                </a:solidFill>
              </a:rPr>
              <a:t>я</a:t>
            </a:r>
            <a:r>
              <a:rPr lang="ru-RU" dirty="0" smtClean="0"/>
              <a:t>  особенно </a:t>
            </a:r>
            <a:r>
              <a:rPr lang="ru-RU" b="1" i="1" u="sng" dirty="0" smtClean="0">
                <a:solidFill>
                  <a:schemeClr val="accent2">
                    <a:lumMod val="75000"/>
                  </a:schemeClr>
                </a:solidFill>
              </a:rPr>
              <a:t>заинтересовалась</a:t>
            </a:r>
            <a:r>
              <a:rPr lang="ru-RU" dirty="0" smtClean="0"/>
              <a:t> иностранными языками.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/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Ошибки в построении предложения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Читая книгу, всегда узнаешь что-то новое, </a:t>
            </a:r>
            <a:r>
              <a:rPr lang="ru-RU" b="1" i="1" u="sng" dirty="0" smtClean="0">
                <a:solidFill>
                  <a:schemeClr val="accent2">
                    <a:lumMod val="75000"/>
                  </a:schemeClr>
                </a:solidFill>
              </a:rPr>
              <a:t>которое</a:t>
            </a:r>
            <a:r>
              <a:rPr lang="ru-RU" dirty="0" smtClean="0"/>
              <a:t> раньше не было известно.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Мы увидели премьерный </a:t>
            </a:r>
            <a:r>
              <a:rPr lang="ru-RU" b="1" i="1" u="sng" dirty="0" smtClean="0">
                <a:solidFill>
                  <a:schemeClr val="accent2">
                    <a:lumMod val="75000"/>
                  </a:schemeClr>
                </a:solidFill>
              </a:rPr>
              <a:t>спектакль в новом театре, от которого</a:t>
            </a:r>
            <a:r>
              <a:rPr lang="ru-RU" dirty="0" smtClean="0"/>
              <a:t> осталось незабываемое впечатление.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Автор «Слова» упрекает русских князей, что </a:t>
            </a:r>
            <a:r>
              <a:rPr lang="ru-RU" b="1" i="1" u="sng" dirty="0" smtClean="0">
                <a:solidFill>
                  <a:schemeClr val="accent2">
                    <a:lumMod val="75000"/>
                  </a:schemeClr>
                </a:solidFill>
              </a:rPr>
              <a:t>вы</a:t>
            </a:r>
            <a:r>
              <a:rPr lang="ru-RU" dirty="0" smtClean="0"/>
              <a:t> своими крамолами погубили Русь.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О нормах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Главным понятием культуры речи является </a:t>
            </a:r>
            <a:r>
              <a:rPr lang="ru-RU" u="sng" dirty="0" smtClean="0">
                <a:solidFill>
                  <a:schemeClr val="accent2">
                    <a:lumMod val="75000"/>
                  </a:schemeClr>
                </a:solidFill>
              </a:rPr>
              <a:t>норма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Нормы бывают </a:t>
            </a:r>
            <a:r>
              <a:rPr lang="ru-RU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орфоэпические</a:t>
            </a:r>
            <a:r>
              <a:rPr lang="ru-RU" dirty="0" smtClean="0"/>
              <a:t>,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морфологические</a:t>
            </a:r>
            <a:r>
              <a:rPr lang="ru-RU" dirty="0" smtClean="0"/>
              <a:t>,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лексические </a:t>
            </a:r>
            <a:r>
              <a:rPr lang="ru-RU" dirty="0" smtClean="0"/>
              <a:t>и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синтаксические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/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Нарушения синтаксических норм в словосочетаниях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Оплатить за работу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Играть первостепенное значение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Согласно приказа директора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Вопреки указания руководителя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Приехать с города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Памятный сувенир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Удивляться  способностями ребенка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/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Запомните некоторые нормы сочетаемости слов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/>
              <a:t>Обращать внимание на что-нибудь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/>
              <a:t>Уделять внимание чему-нибудь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/>
              <a:t>Превосходство над чем-нибудь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/>
              <a:t>Преимущество перед чем-то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/>
              <a:t>Отзыв о чем и на что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/>
              <a:t>Памятник чему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/>
              <a:t>Контроль за чем и над чем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/>
              <a:t>Рецензия на что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/>
              <a:t>Аннотация чего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/>
              <a:t>Уплатить за что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/>
              <a:t>Оплатить что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/>
              <a:t>Предел чему и чего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Лексические ошибки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Это ошибки в словоупотреблении, связанные с нарушением лексических норм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Употребление слова  в несвойственном ему значении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Смешение </a:t>
            </a:r>
            <a:r>
              <a:rPr lang="ru-RU" smtClean="0"/>
              <a:t>паронимов ( похожие, созвучные  </a:t>
            </a:r>
            <a:r>
              <a:rPr lang="ru-RU" dirty="0" smtClean="0"/>
              <a:t>однокоренные слова с разными значениями)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Тавтология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Плеоназм(смысловая избыточность)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Нарушение лексической сочетаемости и т.д.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Примеры лексических ошибок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Среди генералов царило </a:t>
            </a: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</a:rPr>
              <a:t>воинствующее</a:t>
            </a:r>
            <a:r>
              <a:rPr lang="ru-RU" dirty="0" smtClean="0"/>
              <a:t> настроение по отношению к противнику.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Вид у нее очень </a:t>
            </a: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</a:rPr>
              <a:t>эффективный.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Остается удивляться его </a:t>
            </a: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</a:rPr>
              <a:t>обширной </a:t>
            </a:r>
            <a:r>
              <a:rPr lang="ru-RU" dirty="0" smtClean="0"/>
              <a:t>любви.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Мальчик </a:t>
            </a: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</a:rPr>
              <a:t>сделал</a:t>
            </a:r>
            <a:r>
              <a:rPr lang="ru-RU" dirty="0" smtClean="0"/>
              <a:t> подвиг.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Нравственным проблемам сейчас </a:t>
            </a: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</a:rPr>
              <a:t>уделяется большое значение.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</a:rPr>
              <a:t>Совместное сотрудничество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Найдите лексические ошибки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500188"/>
            <a:ext cx="8229600" cy="452596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Покупателям предложили новый прейскурант цен.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Мокрый дождь льет с утра.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Благодаря болезни он не успел вовремя сдать экзамены.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Писатель пишет так, что хватает за сердце.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Мотоциклист одел шлем и нажал на педаль.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Орфоэпические нормы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u="sng" dirty="0" smtClean="0"/>
              <a:t>Некоторые закономерности в постановке ударений</a:t>
            </a:r>
            <a:r>
              <a:rPr lang="ru-RU" dirty="0" smtClean="0"/>
              <a:t>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Существительные мужского рода на –лог,  называющие неодушевленные предметы, имеют ударение на последнем слоге: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эпилог, каталог, некролог </a:t>
            </a:r>
            <a:r>
              <a:rPr lang="ru-RU" dirty="0" smtClean="0"/>
              <a:t>(но : аналог)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/>
                </a:solidFill>
              </a:rPr>
              <a:t>Называющие лиц по роду занятий- на среднем слоге, то есть не на части –лог: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антрополог, физиолог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Орфоэпические нормы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Сложные существительные с частью –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провод </a:t>
            </a:r>
            <a:r>
              <a:rPr lang="ru-RU" dirty="0" smtClean="0"/>
              <a:t>произносятся с ударением на последнем слоге: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водопровод, мусоропровод, нефтепровод, трубопровод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Ударение у существительных женского рода на –</a:t>
            </a:r>
            <a:r>
              <a:rPr lang="ru-RU" b="1" i="1" dirty="0" err="1" smtClean="0">
                <a:solidFill>
                  <a:schemeClr val="accent2">
                    <a:lumMod val="75000"/>
                  </a:schemeClr>
                </a:solidFill>
              </a:rPr>
              <a:t>ота</a:t>
            </a:r>
            <a:r>
              <a:rPr lang="ru-RU" dirty="0" smtClean="0"/>
              <a:t> зависит от того, образованы они от прилагательного или от глагола. От прилагательных- имеют ударение на окончании: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глухота, красота, слепота, немота .</a:t>
            </a:r>
            <a:r>
              <a:rPr lang="ru-RU" dirty="0" smtClean="0"/>
              <a:t>От глаголов –на  основе: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ломота, </a:t>
            </a:r>
            <a:r>
              <a:rPr lang="ru-RU" b="1" i="1" dirty="0" err="1" smtClean="0">
                <a:solidFill>
                  <a:schemeClr val="accent2">
                    <a:lumMod val="75000"/>
                  </a:schemeClr>
                </a:solidFill>
              </a:rPr>
              <a:t>дремота,острота,зевота</a:t>
            </a:r>
            <a:endParaRPr lang="ru-RU" b="1" i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Орфоэпические нормы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Существительные мужского рода на –</a:t>
            </a:r>
            <a:r>
              <a:rPr lang="ru-RU" b="1" i="1" dirty="0" err="1" smtClean="0">
                <a:solidFill>
                  <a:schemeClr val="accent2">
                    <a:lumMod val="75000"/>
                  </a:schemeClr>
                </a:solidFill>
              </a:rPr>
              <a:t>анин</a:t>
            </a:r>
            <a:r>
              <a:rPr lang="ru-RU" dirty="0" smtClean="0"/>
              <a:t> чаще всего имеют ударение на предпоследнем слоге: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марсианин, англичанин, египтянин, мусульманин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Ударение на последний слог падает в словах старославянского происхождения: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христианин, славянин, мещанин, дворянин</a:t>
            </a: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Орфоэпические нормы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 кратких прилагательных и причастиях женского рода, а также в глаголах прошедшего времени женского рода принято ставить ударение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последнем слоге</a:t>
            </a:r>
            <a:r>
              <a:rPr lang="ru-RU" dirty="0" smtClean="0"/>
              <a:t> :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молода, брала, приняла, принята </a:t>
            </a:r>
            <a:r>
              <a:rPr lang="ru-RU" dirty="0" smtClean="0"/>
              <a:t>(НО :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крала, клала</a:t>
            </a:r>
            <a:r>
              <a:rPr lang="ru-RU" dirty="0" smtClean="0"/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Морфологические нормы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Правильное употребление форм существительных, прилагательных, числительных и глаголов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Искажение морфологических норм ведет к </a:t>
            </a:r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</a:rPr>
              <a:t>грамматическим и речевым </a:t>
            </a:r>
            <a:r>
              <a:rPr lang="ru-RU" dirty="0" smtClean="0"/>
              <a:t>ошибкам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Укажите пример   с ошибкой в образовании формы слова: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1) в две тысячи двадцать втором году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2)несколько помидор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3)старые пропуска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4)совсем озяб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5)поезжай домой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6)килограмм помидоров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7)в двух тысяч втором году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8)нет грузин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Грамматические ошибки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/>
              <a:t>1)Щенок изгрыз </a:t>
            </a:r>
            <a:r>
              <a:rPr lang="ru-RU" sz="2800" u="sng" dirty="0" smtClean="0"/>
              <a:t>мой туфель </a:t>
            </a:r>
            <a:r>
              <a:rPr lang="ru-RU" sz="2800" dirty="0" smtClean="0"/>
              <a:t>настолько, что остался целым только шнурок.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/>
              <a:t>2)Наш театр вмещает </a:t>
            </a:r>
            <a:r>
              <a:rPr lang="ru-RU" sz="2800" u="sng" dirty="0" smtClean="0"/>
              <a:t>до пятьсот пятидесяти</a:t>
            </a:r>
            <a:r>
              <a:rPr lang="ru-RU" sz="2800" dirty="0" smtClean="0"/>
              <a:t> зрителей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/>
              <a:t>3)</a:t>
            </a:r>
            <a:r>
              <a:rPr lang="ru-RU" sz="2800" u="sng" dirty="0" smtClean="0"/>
              <a:t>нет </a:t>
            </a:r>
            <a:r>
              <a:rPr lang="ru-RU" sz="2800" u="sng" dirty="0" err="1" smtClean="0"/>
              <a:t>грузинов</a:t>
            </a:r>
            <a:endParaRPr lang="ru-RU" sz="2800" u="sng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/>
              <a:t>4)</a:t>
            </a:r>
            <a:r>
              <a:rPr lang="ru-RU" sz="2800" u="sng" dirty="0" smtClean="0"/>
              <a:t>новая шампунь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/>
              <a:t>5)</a:t>
            </a:r>
            <a:r>
              <a:rPr lang="ru-RU" sz="2800" u="sng" dirty="0" smtClean="0"/>
              <a:t>красивый платье-халат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/>
              <a:t>6)килограмм </a:t>
            </a:r>
            <a:r>
              <a:rPr lang="ru-RU" sz="2800" u="sng" dirty="0" smtClean="0"/>
              <a:t>помидор</a:t>
            </a:r>
            <a:endParaRPr lang="ru-RU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/>
              <a:t>7)опытные </a:t>
            </a:r>
            <a:r>
              <a:rPr lang="ru-RU" sz="2800" u="sng" dirty="0" smtClean="0"/>
              <a:t>аптекаря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800" u="sng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876</Words>
  <Application>Microsoft Office PowerPoint</Application>
  <PresentationFormat>Экран (4:3)</PresentationFormat>
  <Paragraphs>172</Paragraphs>
  <Slides>24</Slides>
  <Notes>24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Подготовка к ЕГЭ</vt:lpstr>
      <vt:lpstr>О нормах</vt:lpstr>
      <vt:lpstr>Орфоэпические нормы</vt:lpstr>
      <vt:lpstr>Орфоэпические нормы</vt:lpstr>
      <vt:lpstr>Орфоэпические нормы</vt:lpstr>
      <vt:lpstr>Орфоэпические нормы</vt:lpstr>
      <vt:lpstr>Морфологические нормы</vt:lpstr>
      <vt:lpstr>Укажите пример   с ошибкой в образовании формы слова:</vt:lpstr>
      <vt:lpstr>Грамматические ошибки</vt:lpstr>
      <vt:lpstr>Грамматические ошибки </vt:lpstr>
      <vt:lpstr>Грамматические ошибки</vt:lpstr>
      <vt:lpstr>Синтаксические нормы </vt:lpstr>
      <vt:lpstr> Ошибки в управлении </vt:lpstr>
      <vt:lpstr>Ошибки в управлении</vt:lpstr>
      <vt:lpstr>Ошибки в управлении</vt:lpstr>
      <vt:lpstr>Запомните!</vt:lpstr>
      <vt:lpstr>Ошибки в построении предложений</vt:lpstr>
      <vt:lpstr>Запомните!</vt:lpstr>
      <vt:lpstr>Ошибки в построении предложения</vt:lpstr>
      <vt:lpstr>Нарушения синтаксических норм в словосочетаниях</vt:lpstr>
      <vt:lpstr>Запомните некоторые нормы сочетаемости слов</vt:lpstr>
      <vt:lpstr>Лексические ошибки</vt:lpstr>
      <vt:lpstr>Примеры лексических ошибок</vt:lpstr>
      <vt:lpstr>Найдите лексические ошибки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Герман</dc:creator>
  <cp:lastModifiedBy>717</cp:lastModifiedBy>
  <cp:revision>49</cp:revision>
  <dcterms:created xsi:type="dcterms:W3CDTF">2009-03-21T15:15:53Z</dcterms:created>
  <dcterms:modified xsi:type="dcterms:W3CDTF">2018-04-06T07:11:42Z</dcterms:modified>
</cp:coreProperties>
</file>